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303" r:id="rId3"/>
    <p:sldId id="304" r:id="rId4"/>
    <p:sldId id="307" r:id="rId5"/>
    <p:sldId id="308" r:id="rId6"/>
    <p:sldId id="312" r:id="rId7"/>
    <p:sldId id="258" r:id="rId8"/>
    <p:sldId id="309" r:id="rId9"/>
    <p:sldId id="316" r:id="rId10"/>
    <p:sldId id="313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314" r:id="rId19"/>
    <p:sldId id="295" r:id="rId20"/>
    <p:sldId id="270" r:id="rId21"/>
    <p:sldId id="272" r:id="rId22"/>
    <p:sldId id="273" r:id="rId23"/>
    <p:sldId id="274" r:id="rId24"/>
    <p:sldId id="296" r:id="rId25"/>
    <p:sldId id="276" r:id="rId26"/>
    <p:sldId id="297" r:id="rId27"/>
    <p:sldId id="298" r:id="rId28"/>
    <p:sldId id="299" r:id="rId29"/>
    <p:sldId id="300" r:id="rId30"/>
    <p:sldId id="301" r:id="rId31"/>
    <p:sldId id="31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4C856-C648-4D38-A1B0-261D73AD2EB1}" type="datetimeFigureOut">
              <a:rPr lang="en-CA" smtClean="0"/>
              <a:t>28/09/2015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AE756-7D5D-4D77-A9BE-CBB13776F0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76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4088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C7313048-750D-40B1-85A9-550B4D94F7F0}" type="slidenum">
              <a:rPr lang="en-US" altLang="zh-CN" sz="1000" b="0">
                <a:latin typeface="Times New Roman" pitchFamily="18" charset="0"/>
              </a:rPr>
              <a:pPr/>
              <a:t>2</a:t>
            </a:fld>
            <a:endParaRPr lang="en-US" altLang="zh-CN" sz="1000" b="0"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693"/>
            <a:ext cx="5487042" cy="4113922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716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BE8A88-8B75-48F4-8D90-BFF5D93DD7A0}" type="slidenum">
              <a:rPr lang="en-GB" altLang="en-US" sz="1200" smtClean="0"/>
              <a:pPr eaLnBrk="1" hangingPunct="1"/>
              <a:t>23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499815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0881DD-6389-47AC-8515-2F7E7D02F801}" type="slidenum">
              <a:rPr lang="en-GB" altLang="en-US" sz="1200" smtClean="0"/>
              <a:pPr eaLnBrk="1" hangingPunct="1"/>
              <a:t>25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780838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4088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1F4FEF16-9A61-4E94-A434-7F579CEBEA4C}" type="slidenum">
              <a:rPr lang="en-US" altLang="zh-CN" sz="1000" b="0">
                <a:latin typeface="Times New Roman" pitchFamily="18" charset="0"/>
              </a:rPr>
              <a:pPr/>
              <a:t>3</a:t>
            </a:fld>
            <a:endParaRPr lang="en-US" altLang="zh-CN" sz="1000" b="0"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693"/>
            <a:ext cx="5487042" cy="4113922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9844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4088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F2AAC53-70DB-4AEA-9AC2-9C2D356CCE75}" type="slidenum">
              <a:rPr lang="en-US" altLang="zh-CN" sz="1000" b="0">
                <a:latin typeface="Times New Roman" pitchFamily="18" charset="0"/>
              </a:rPr>
              <a:pPr/>
              <a:t>4</a:t>
            </a:fld>
            <a:endParaRPr lang="en-US" altLang="zh-CN" sz="1000" b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693"/>
            <a:ext cx="5487042" cy="4113922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5295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4088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4E4759F-5BED-4558-A269-9BF89CA0868C}" type="slidenum">
              <a:rPr lang="en-US" altLang="zh-CN" sz="1000" b="0">
                <a:latin typeface="Times New Roman" pitchFamily="18" charset="0"/>
              </a:rPr>
              <a:pPr/>
              <a:t>5</a:t>
            </a:fld>
            <a:endParaRPr lang="en-US" altLang="zh-CN" sz="1000" b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693"/>
            <a:ext cx="5487042" cy="4113922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7689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4088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F3B9CC6F-9FC5-4DF0-9704-4F098AF43096}" type="slidenum">
              <a:rPr lang="en-US" altLang="zh-CN" sz="1000" b="0">
                <a:latin typeface="Times New Roman" pitchFamily="18" charset="0"/>
              </a:rPr>
              <a:pPr/>
              <a:t>6</a:t>
            </a:fld>
            <a:endParaRPr lang="en-US" altLang="zh-CN" sz="1000" b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693"/>
            <a:ext cx="5487042" cy="4113922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86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4088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4088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F253B1-5961-4494-AEAA-AE1CC665C5B0}" type="slidenum">
              <a:rPr lang="en-US" altLang="zh-CN" sz="1000" b="0">
                <a:latin typeface="Times New Roman" pitchFamily="18" charset="0"/>
              </a:rPr>
              <a:pPr/>
              <a:t>8</a:t>
            </a:fld>
            <a:endParaRPr lang="en-US" altLang="zh-CN" sz="1000" b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3693"/>
            <a:ext cx="5487042" cy="4113922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8953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A5E0BA-82C9-4B80-9D45-BB8BDE53794B}" type="slidenum">
              <a:rPr lang="en-GB" altLang="en-US" sz="1200" smtClean="0"/>
              <a:pPr eaLnBrk="1" hangingPunct="1"/>
              <a:t>20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99037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7D4AC-BD8D-4949-8BC1-EEBE4A431A91}" type="slidenum">
              <a:rPr lang="en-GB" altLang="en-US" sz="1200" smtClean="0"/>
              <a:pPr eaLnBrk="1" hangingPunct="1"/>
              <a:t>21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763830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94B26E-652A-45AD-B47E-050087CFE4E5}" type="slidenum">
              <a:rPr lang="en-GB" altLang="en-US" sz="1200" smtClean="0"/>
              <a:pPr eaLnBrk="1" hangingPunct="1"/>
              <a:t>22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0456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6800C373-2EF1-420E-ADC6-59BD4A5A5BBD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96A388D-993E-4F0C-8B6A-9634656E00F8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42C0574-732A-4F4B-BA9E-23DA9B7833C4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A8E11D49-8F1A-4A56-AD83-F074831CD749}" type="datetime1">
              <a:rPr lang="en-US" smtClean="0"/>
              <a:t>9/28/2015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DC329C8A-1802-474A-8196-1F7ED7A0CD63}" type="datetime1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F8A0A3A-29FC-4D47-B88F-83FD3BDCB7E8}" type="datetime1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A8534F-BD6C-4E4C-B044-24C55D1A5518}" type="datetime1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C5FCA0CA-59BB-4F34-A3FF-97459D19D03A}" type="datetime1">
              <a:rPr lang="en-US" smtClean="0"/>
              <a:t>9/28/2015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D4287A-12F3-44D4-A096-ECD55EBE7765}" type="datetime1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86356127-7AA9-4AE5-ADCA-9B8764BCFABF}" type="datetime1">
              <a:rPr lang="en-US" smtClean="0"/>
              <a:t>9/28/2015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7D29BD9C-50A5-47CF-A78C-8AE0BF5106B8}" type="datetime1">
              <a:rPr lang="en-US" smtClean="0"/>
              <a:t>9/28/2015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D7281E6B-DB94-4DDF-A385-CF2DA2AFD780}" type="datetime1">
              <a:rPr lang="en-US" smtClean="0"/>
              <a:t>9/28/2015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imaa.rizk@feng.bu.edu.e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Data Structures </a:t>
            </a:r>
            <a:endParaRPr lang="en-CA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Program Development Process</a:t>
            </a:r>
            <a:endParaRPr lang="en-CA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10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697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C</a:t>
            </a:r>
            <a:r>
              <a:rPr lang="en-US" dirty="0" smtClean="0"/>
              <a:t>ycle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Steps for writing small programs:</a:t>
            </a:r>
          </a:p>
          <a:p>
            <a:pPr lvl="1"/>
            <a:r>
              <a:rPr lang="en-US" dirty="0" smtClean="0"/>
              <a:t>Get the assignment</a:t>
            </a:r>
          </a:p>
          <a:p>
            <a:pPr lvl="1"/>
            <a:r>
              <a:rPr lang="en-US" dirty="0" smtClean="0"/>
              <a:t>Devise an algorithm for solving the problem</a:t>
            </a:r>
          </a:p>
          <a:p>
            <a:pPr lvl="1"/>
            <a:r>
              <a:rPr lang="en-US" dirty="0" smtClean="0"/>
              <a:t>Express the algorithm as a computer program in a specific language</a:t>
            </a:r>
          </a:p>
          <a:p>
            <a:pPr lvl="1"/>
            <a:r>
              <a:rPr lang="en-US" dirty="0" smtClean="0"/>
              <a:t>Type the program into the computer</a:t>
            </a:r>
          </a:p>
          <a:p>
            <a:pPr lvl="1"/>
            <a:r>
              <a:rPr lang="en-US" dirty="0" smtClean="0"/>
              <a:t>Compute the program; revise it to correct errors (compiler errors)</a:t>
            </a:r>
          </a:p>
          <a:p>
            <a:pPr lvl="1"/>
            <a:r>
              <a:rPr lang="en-US" dirty="0" smtClean="0"/>
              <a:t>Run the program with sample data; check for the correct answers; correct the discovered errors (run time errors)</a:t>
            </a:r>
          </a:p>
          <a:p>
            <a:pPr lvl="1"/>
            <a:r>
              <a:rPr lang="en-US" dirty="0" smtClean="0"/>
              <a:t>Run the program with actual data and get the results</a:t>
            </a:r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413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Software System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 requirement</a:t>
            </a:r>
          </a:p>
          <a:p>
            <a:pPr lvl="1"/>
            <a:r>
              <a:rPr lang="en-US" dirty="0" smtClean="0"/>
              <a:t>Between software team and user</a:t>
            </a:r>
            <a:endParaRPr lang="en-US" dirty="0"/>
          </a:p>
          <a:p>
            <a:r>
              <a:rPr lang="en-US" dirty="0" smtClean="0"/>
              <a:t>System analysis</a:t>
            </a:r>
          </a:p>
          <a:p>
            <a:pPr lvl="1"/>
            <a:r>
              <a:rPr lang="en-US" dirty="0" smtClean="0"/>
              <a:t>Technical statement that shows the major components of the system, data flow, required outputs, errors to check for, procedures to follow, constraints … etc.</a:t>
            </a:r>
            <a:endParaRPr lang="en-US" dirty="0"/>
          </a:p>
          <a:p>
            <a:r>
              <a:rPr lang="en-US" dirty="0" smtClean="0"/>
              <a:t>System design</a:t>
            </a:r>
          </a:p>
          <a:p>
            <a:pPr lvl="1"/>
            <a:r>
              <a:rPr lang="en-US" dirty="0" smtClean="0"/>
              <a:t>Choosing data types and algorithms for each major component of the system specified in the pervious stage. </a:t>
            </a:r>
          </a:p>
          <a:p>
            <a:pPr lvl="1"/>
            <a:r>
              <a:rPr lang="en-US" dirty="0" smtClean="0"/>
              <a:t>Breaking the system into small functions</a:t>
            </a:r>
          </a:p>
          <a:p>
            <a:pPr lvl="1"/>
            <a:r>
              <a:rPr lang="en-US" dirty="0" smtClean="0"/>
              <a:t>May include writing some pseudo codes.</a:t>
            </a:r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704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/>
              <a:t>Developing a Software </a:t>
            </a:r>
            <a:r>
              <a:rPr lang="en-US" dirty="0" smtClean="0"/>
              <a:t>System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The designed system is translated into code in HLL </a:t>
            </a:r>
          </a:p>
          <a:p>
            <a:pPr lvl="1"/>
            <a:r>
              <a:rPr lang="en-US" dirty="0" smtClean="0"/>
              <a:t>Correcting the compiler’s error</a:t>
            </a:r>
            <a:endParaRPr lang="en-US" dirty="0"/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Running the system with data for which the correct results are known and check for the output results and correcting the errors if found</a:t>
            </a:r>
          </a:p>
          <a:p>
            <a:pPr lvl="1"/>
            <a:r>
              <a:rPr lang="en-US" dirty="0" smtClean="0"/>
              <a:t>Running the system with some data containing errors that requirements ask to be checked</a:t>
            </a:r>
          </a:p>
          <a:p>
            <a:pPr lvl="1"/>
            <a:r>
              <a:rPr lang="en-US" dirty="0" smtClean="0"/>
              <a:t>Running the system with real data supplied by the client and fix errors if found.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382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dirty="0"/>
              <a:t>Developing a Software System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</a:p>
          <a:p>
            <a:pPr lvl="1"/>
            <a:r>
              <a:rPr lang="en-US" dirty="0" smtClean="0"/>
              <a:t>The system and required software are placed on the clients’ machines.</a:t>
            </a:r>
          </a:p>
          <a:p>
            <a:pPr lvl="1"/>
            <a:r>
              <a:rPr lang="en-US" dirty="0" smtClean="0"/>
              <a:t>The personnel who will operate the system are trained </a:t>
            </a:r>
            <a:endParaRPr lang="en-US" dirty="0"/>
          </a:p>
          <a:p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This term includes everything that is done to the system after the user has accepted the initial version, such as:</a:t>
            </a:r>
          </a:p>
          <a:p>
            <a:pPr lvl="2"/>
            <a:r>
              <a:rPr lang="en-US" dirty="0" smtClean="0"/>
              <a:t>Correcting errors not detected earlier</a:t>
            </a:r>
          </a:p>
          <a:p>
            <a:pPr lvl="2"/>
            <a:r>
              <a:rPr lang="en-US" dirty="0" smtClean="0"/>
              <a:t>Adding new features</a:t>
            </a:r>
          </a:p>
          <a:p>
            <a:pPr lvl="2"/>
            <a:r>
              <a:rPr lang="en-US" dirty="0" smtClean="0"/>
              <a:t>Modification required related to H/W updates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732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Good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Correctness </a:t>
            </a:r>
          </a:p>
          <a:p>
            <a:r>
              <a:rPr lang="en-US" dirty="0" smtClean="0"/>
              <a:t>Reliability </a:t>
            </a:r>
          </a:p>
          <a:p>
            <a:pPr lvl="1"/>
            <a:r>
              <a:rPr lang="en-US" dirty="0" smtClean="0"/>
              <a:t>Correct output for correct input</a:t>
            </a:r>
          </a:p>
          <a:p>
            <a:pPr lvl="1"/>
            <a:r>
              <a:rPr lang="en-US" dirty="0" smtClean="0"/>
              <a:t>Meaningful error messages for incorrect input</a:t>
            </a:r>
            <a:endParaRPr lang="en-US" dirty="0"/>
          </a:p>
          <a:p>
            <a:r>
              <a:rPr lang="en-US" dirty="0" smtClean="0"/>
              <a:t>Portability</a:t>
            </a:r>
          </a:p>
          <a:p>
            <a:pPr lvl="1"/>
            <a:r>
              <a:rPr lang="en-US" dirty="0" smtClean="0"/>
              <a:t>Easily moved from one machine to another with minimum modifications. Using popular programming language and avoiding non-standard language features</a:t>
            </a:r>
            <a:endParaRPr lang="en-US" dirty="0"/>
          </a:p>
          <a:p>
            <a:r>
              <a:rPr lang="en-US" dirty="0" smtClean="0"/>
              <a:t>Maintainability </a:t>
            </a:r>
          </a:p>
          <a:p>
            <a:pPr lvl="1"/>
            <a:r>
              <a:rPr lang="en-US" dirty="0" smtClean="0"/>
              <a:t>Easily to be maintained by achieving readability feature</a:t>
            </a:r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384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 Good </a:t>
            </a:r>
            <a:r>
              <a:rPr lang="en-US" dirty="0" smtClean="0"/>
              <a:t>Program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Readability </a:t>
            </a:r>
          </a:p>
          <a:p>
            <a:pPr lvl="1"/>
            <a:r>
              <a:rPr lang="en-US" dirty="0" smtClean="0"/>
              <a:t>Making the program easy to read by good program design; using good comments and meaningful variable names</a:t>
            </a:r>
          </a:p>
          <a:p>
            <a:pPr lvl="1"/>
            <a:r>
              <a:rPr lang="en-US" dirty="0" smtClean="0"/>
              <a:t>A readable program is:</a:t>
            </a:r>
          </a:p>
          <a:p>
            <a:pPr lvl="2"/>
            <a:r>
              <a:rPr lang="en-US" dirty="0" smtClean="0"/>
              <a:t>More likely to be correct</a:t>
            </a:r>
          </a:p>
          <a:p>
            <a:pPr lvl="2"/>
            <a:r>
              <a:rPr lang="en-US" dirty="0" smtClean="0"/>
              <a:t>Faster and cheaper to test</a:t>
            </a:r>
          </a:p>
          <a:p>
            <a:pPr lvl="2"/>
            <a:r>
              <a:rPr lang="en-US" dirty="0" smtClean="0"/>
              <a:t>Faster and cheaper to maintain</a:t>
            </a:r>
          </a:p>
          <a:p>
            <a:pPr lvl="2"/>
            <a:r>
              <a:rPr lang="en-US" dirty="0" smtClean="0"/>
              <a:t>Faster and cheaper to modify</a:t>
            </a:r>
            <a:endParaRPr lang="en-US" dirty="0"/>
          </a:p>
          <a:p>
            <a:r>
              <a:rPr lang="en-US" dirty="0" smtClean="0"/>
              <a:t>Use of resources</a:t>
            </a:r>
          </a:p>
          <a:p>
            <a:pPr lvl="1"/>
            <a:r>
              <a:rPr lang="en-US" dirty="0" smtClean="0"/>
              <a:t>A good program is fast and uses minimum of storage</a:t>
            </a:r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8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Programing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Choose meaningful names</a:t>
            </a:r>
          </a:p>
          <a:p>
            <a:r>
              <a:rPr lang="en-US" dirty="0" smtClean="0"/>
              <a:t>Declare all constants in the declaration section</a:t>
            </a:r>
          </a:p>
          <a:p>
            <a:r>
              <a:rPr lang="en-US" dirty="0" smtClean="0"/>
              <a:t>Minimize the number of global variables</a:t>
            </a:r>
          </a:p>
          <a:p>
            <a:r>
              <a:rPr lang="en-US" dirty="0" smtClean="0"/>
              <a:t>Declare the variable wisely in the program to minimize used resources</a:t>
            </a:r>
          </a:p>
          <a:p>
            <a:r>
              <a:rPr lang="en-US" dirty="0" smtClean="0"/>
              <a:t>Use spaces, blank lines and end lines to promote clarity</a:t>
            </a:r>
          </a:p>
          <a:p>
            <a:r>
              <a:rPr lang="en-US" dirty="0" smtClean="0"/>
              <a:t>Use comments intelligently:</a:t>
            </a:r>
          </a:p>
          <a:p>
            <a:pPr lvl="1"/>
            <a:r>
              <a:rPr lang="en-US" dirty="0" smtClean="0"/>
              <a:t>Detailed comment at the beginning of the program and each function to describe their general purpose</a:t>
            </a:r>
          </a:p>
          <a:p>
            <a:pPr lvl="1"/>
            <a:r>
              <a:rPr lang="en-US" dirty="0" smtClean="0"/>
              <a:t>Inline comments as required</a:t>
            </a:r>
            <a:endParaRPr lang="en-US" dirty="0"/>
          </a:p>
          <a:p>
            <a:r>
              <a:rPr lang="en-US" dirty="0" smtClean="0"/>
              <a:t> organize your program into functions, each with coherent purpose </a:t>
            </a:r>
          </a:p>
          <a:p>
            <a:pPr lvl="1"/>
            <a:r>
              <a:rPr lang="en-US" dirty="0" smtClean="0"/>
              <a:t>The main program should be mainly function calls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94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 Modeling &amp; ADTs</a:t>
            </a:r>
            <a:endParaRPr lang="en-CA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pPr eaLnBrk="1" latinLnBrk="0" hangingPunct="1"/>
              <a:t>18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920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Data 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Modeling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Real-world applications need to be reduced to a small number of existing problems (top-down design)</a:t>
            </a:r>
          </a:p>
          <a:p>
            <a:pPr algn="just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Real-world data need to be described in an </a:t>
            </a:r>
            <a:r>
              <a:rPr lang="en-GB" altLang="en-US" b="1" u="sng" dirty="0">
                <a:cs typeface="Times New Roman" pitchFamily="18" charset="0"/>
              </a:rPr>
              <a:t>abstract</a:t>
            </a:r>
            <a:r>
              <a:rPr lang="en-GB" altLang="en-US" dirty="0">
                <a:cs typeface="Times New Roman" pitchFamily="18" charset="0"/>
              </a:rPr>
              <a:t> way in terms of fundamental structures</a:t>
            </a:r>
          </a:p>
          <a:p>
            <a:pPr algn="just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The collection of data in some organization is called a </a:t>
            </a:r>
            <a:r>
              <a:rPr lang="en-GB" altLang="en-US" b="1" i="1" dirty="0">
                <a:solidFill>
                  <a:srgbClr val="FF0066"/>
                </a:solidFill>
                <a:cs typeface="Times New Roman" pitchFamily="18" charset="0"/>
              </a:rPr>
              <a:t>“Data Structure”</a:t>
            </a:r>
          </a:p>
          <a:p>
            <a:pPr algn="just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The sequences of operations to be done on the data are called </a:t>
            </a:r>
            <a:r>
              <a:rPr lang="en-GB" altLang="en-US" b="1" i="1" dirty="0">
                <a:solidFill>
                  <a:srgbClr val="FF0066"/>
                </a:solidFill>
                <a:cs typeface="Times New Roman" pitchFamily="18" charset="0"/>
              </a:rPr>
              <a:t>“Algorithms”</a:t>
            </a:r>
          </a:p>
          <a:p>
            <a:r>
              <a:rPr lang="en-US" altLang="en-US" dirty="0"/>
              <a:t>An Algorithm is a procedure to do a certain </a:t>
            </a:r>
            <a:r>
              <a:rPr lang="en-US" altLang="en-US" dirty="0" smtClean="0"/>
              <a:t>task</a:t>
            </a:r>
          </a:p>
          <a:p>
            <a:r>
              <a:rPr lang="en-US" altLang="en-US" dirty="0"/>
              <a:t>An Algorithm is supposed to solve a general, well-specified </a:t>
            </a:r>
            <a:r>
              <a:rPr lang="en-US" altLang="en-US" dirty="0" smtClean="0"/>
              <a:t>problem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19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Instructors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 b="1" dirty="0" smtClean="0">
                <a:ea typeface="宋体" charset="-122"/>
              </a:rPr>
              <a:t>Lectures</a:t>
            </a:r>
            <a:r>
              <a:rPr lang="en-US" altLang="zh-CN" sz="2400" dirty="0" smtClean="0">
                <a:ea typeface="宋体" charset="-122"/>
              </a:rPr>
              <a:t>:  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>
                <a:ea typeface="宋体" charset="-122"/>
              </a:rPr>
              <a:t>Dr. </a:t>
            </a:r>
            <a:r>
              <a:rPr lang="en-US" altLang="zh-CN" sz="2400" dirty="0" err="1">
                <a:ea typeface="宋体" charset="-122"/>
              </a:rPr>
              <a:t>Shimaa</a:t>
            </a:r>
            <a:r>
              <a:rPr lang="en-US" altLang="zh-CN" sz="2400" dirty="0">
                <a:ea typeface="宋体" charset="-122"/>
              </a:rPr>
              <a:t> </a:t>
            </a:r>
            <a:r>
              <a:rPr lang="en-US" altLang="zh-CN" sz="2400" dirty="0" smtClean="0">
                <a:ea typeface="宋体" charset="-122"/>
              </a:rPr>
              <a:t>Ibrahim Hassan</a:t>
            </a:r>
          </a:p>
          <a:p>
            <a:pPr lvl="1"/>
            <a:r>
              <a:rPr lang="en-US" altLang="ar-EG" sz="2400" dirty="0" smtClean="0"/>
              <a:t>Time: </a:t>
            </a:r>
            <a:r>
              <a:rPr lang="en-US" altLang="ar-EG" sz="2400" dirty="0"/>
              <a:t>Monday @ </a:t>
            </a:r>
            <a:r>
              <a:rPr lang="en-US" altLang="ar-EG" sz="2400" dirty="0" smtClean="0"/>
              <a:t>9:45</a:t>
            </a:r>
            <a:endParaRPr lang="en-US" altLang="zh-CN" sz="2400" dirty="0" smtClean="0">
              <a:ea typeface="宋体" charset="-122"/>
            </a:endParaRPr>
          </a:p>
          <a:p>
            <a:pPr lvl="1">
              <a:lnSpc>
                <a:spcPct val="80000"/>
              </a:lnSpc>
            </a:pPr>
            <a:r>
              <a:rPr lang="en-CA" sz="2400" b="1" u="sng" dirty="0" smtClean="0">
                <a:hlinkClick r:id="rId3"/>
              </a:rPr>
              <a:t>shaimaa.rizk@feng.bu.edu.eg</a:t>
            </a:r>
            <a:endParaRPr lang="en-CA" sz="2400" b="1" u="sng" dirty="0" smtClean="0"/>
          </a:p>
          <a:p>
            <a:pPr lvl="1">
              <a:lnSpc>
                <a:spcPct val="80000"/>
              </a:lnSpc>
            </a:pPr>
            <a:r>
              <a:rPr lang="en-CA" altLang="zh-CN" sz="2400" b="1" u="sng" dirty="0">
                <a:solidFill>
                  <a:schemeClr val="accent1">
                    <a:lumMod val="50000"/>
                  </a:schemeClr>
                </a:solidFill>
              </a:rPr>
              <a:t>shimaahassan4779@gmail.com</a:t>
            </a:r>
            <a:endParaRPr lang="en-US" altLang="zh-CN" sz="24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en-US" altLang="zh-CN" sz="2400" dirty="0" smtClean="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b="1" dirty="0" smtClean="0">
                <a:ea typeface="宋体" charset="-122"/>
              </a:rPr>
              <a:t>Sections</a:t>
            </a:r>
            <a:r>
              <a:rPr lang="en-US" altLang="zh-CN" dirty="0" smtClean="0">
                <a:ea typeface="宋体" charset="-122"/>
              </a:rPr>
              <a:t>: </a:t>
            </a:r>
          </a:p>
          <a:p>
            <a:pPr lvl="1">
              <a:lnSpc>
                <a:spcPct val="80000"/>
              </a:lnSpc>
            </a:pPr>
            <a:r>
              <a:rPr lang="en-US" altLang="zh-CN" sz="2400" dirty="0" err="1">
                <a:ea typeface="宋体" charset="-122"/>
              </a:rPr>
              <a:t>Eng</a:t>
            </a:r>
            <a:r>
              <a:rPr lang="en-US" altLang="zh-CN" sz="2400" dirty="0">
                <a:ea typeface="宋体" charset="-122"/>
              </a:rPr>
              <a:t>: </a:t>
            </a:r>
            <a:r>
              <a:rPr lang="en-US" altLang="zh-CN" sz="2400" dirty="0" smtClean="0">
                <a:ea typeface="宋体" charset="-122"/>
              </a:rPr>
              <a:t>Mohamed </a:t>
            </a:r>
            <a:r>
              <a:rPr lang="en-US" altLang="zh-CN" sz="2400" dirty="0" err="1" smtClean="0">
                <a:ea typeface="宋体" charset="-122"/>
              </a:rPr>
              <a:t>Hussien</a:t>
            </a:r>
            <a:endParaRPr lang="en-US" altLang="zh-CN" sz="2400" dirty="0" smtClean="0">
              <a:ea typeface="宋体" charset="-122"/>
            </a:endParaRPr>
          </a:p>
          <a:p>
            <a:pPr lvl="1">
              <a:lnSpc>
                <a:spcPct val="80000"/>
              </a:lnSpc>
            </a:pPr>
            <a:r>
              <a:rPr lang="en-US" altLang="zh-CN" sz="2400" dirty="0" smtClean="0">
                <a:ea typeface="宋体" charset="-122"/>
              </a:rPr>
              <a:t>Time: Sec.1 Sunday @ 9:00</a:t>
            </a:r>
          </a:p>
          <a:p>
            <a:pPr marL="365760" lvl="1" indent="0">
              <a:lnSpc>
                <a:spcPct val="80000"/>
              </a:lnSpc>
              <a:buNone/>
            </a:pPr>
            <a:r>
              <a:rPr lang="en-US" altLang="zh-CN" sz="2400" dirty="0">
                <a:ea typeface="宋体" charset="-122"/>
              </a:rPr>
              <a:t>	 </a:t>
            </a:r>
            <a:r>
              <a:rPr lang="en-US" altLang="zh-CN" sz="2400" dirty="0" smtClean="0">
                <a:ea typeface="宋体" charset="-122"/>
              </a:rPr>
              <a:t>      Sec.2 Tuesday @ 9:00</a:t>
            </a:r>
            <a:endParaRPr lang="en-US" altLang="zh-CN" sz="2400" dirty="0">
              <a:ea typeface="宋体" charset="-122"/>
            </a:endParaRP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zh-CN" altLang="en-US" dirty="0">
              <a:ea typeface="宋体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47792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877B3B-430E-418E-8C30-B6C162BAA012}" type="slidenum">
              <a:rPr lang="en-GB" altLang="en-US" sz="1400" smtClean="0">
                <a:solidFill>
                  <a:schemeClr val="bg2"/>
                </a:solidFill>
              </a:rPr>
              <a:pPr eaLnBrk="1" hangingPunct="1"/>
              <a:t>20</a:t>
            </a:fld>
            <a:endParaRPr lang="en-GB" altLang="en-US" sz="1400" smtClean="0">
              <a:solidFill>
                <a:schemeClr val="bg2"/>
              </a:solidFill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Data Modeling</a:t>
            </a:r>
            <a:endParaRPr lang="en-GB" sz="4000" b="1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 smtClean="0"/>
              <a:t>A</a:t>
            </a:r>
            <a:r>
              <a:rPr lang="en-US" altLang="en-US" sz="2800" b="1" i="1" dirty="0" smtClean="0">
                <a:solidFill>
                  <a:srgbClr val="FF0066"/>
                </a:solidFill>
              </a:rPr>
              <a:t> </a:t>
            </a:r>
            <a:r>
              <a:rPr lang="en-US" altLang="en-US" sz="2800" dirty="0" smtClean="0"/>
              <a:t>real-world application is basically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i="1" dirty="0" smtClean="0">
                <a:solidFill>
                  <a:srgbClr val="FF0066"/>
                </a:solidFill>
              </a:rPr>
              <a:t>	Data Structures + Algorithms</a:t>
            </a:r>
          </a:p>
          <a:p>
            <a:r>
              <a:rPr lang="en-US" altLang="en-US" sz="2800" dirty="0"/>
              <a:t>Data and the Operations on that data are parts of an object that cannot be separated.</a:t>
            </a:r>
          </a:p>
          <a:p>
            <a:r>
              <a:rPr lang="en-US" altLang="en-US" sz="2800" dirty="0"/>
              <a:t>These two faces of an object are linked. Neither can be carried out independently of the other.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b="1" i="1" dirty="0" smtClean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3A6310-93A2-4A06-8441-7EE360119601}" type="slidenum">
              <a:rPr lang="en-GB" altLang="en-US" sz="1400" smtClean="0">
                <a:solidFill>
                  <a:schemeClr val="bg2"/>
                </a:solidFill>
              </a:rPr>
              <a:pPr eaLnBrk="1" hangingPunct="1"/>
              <a:t>21</a:t>
            </a:fld>
            <a:endParaRPr lang="en-GB" altLang="en-US" sz="1400" smtClean="0">
              <a:solidFill>
                <a:schemeClr val="bg2"/>
              </a:solidFill>
            </a:endParaRP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The Data Cone</a:t>
            </a:r>
            <a:endParaRPr lang="en-GB" b="1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 smtClean="0"/>
              <a:t> </a:t>
            </a:r>
          </a:p>
        </p:txBody>
      </p:sp>
      <p:sp>
        <p:nvSpPr>
          <p:cNvPr id="10246" name="Oval 4"/>
          <p:cNvSpPr>
            <a:spLocks noChangeArrowheads="1"/>
          </p:cNvSpPr>
          <p:nvPr/>
        </p:nvSpPr>
        <p:spPr bwMode="auto">
          <a:xfrm>
            <a:off x="2133600" y="2133600"/>
            <a:ext cx="4572000" cy="609600"/>
          </a:xfrm>
          <a:prstGeom prst="ellipse">
            <a:avLst/>
          </a:prstGeom>
          <a:solidFill>
            <a:srgbClr val="99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Real-world Data</a:t>
            </a:r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2590800" y="3048000"/>
            <a:ext cx="3581400" cy="609600"/>
          </a:xfrm>
          <a:prstGeom prst="ellipse">
            <a:avLst/>
          </a:prstGeom>
          <a:solidFill>
            <a:srgbClr val="99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ADTs</a:t>
            </a:r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2971800" y="3962400"/>
            <a:ext cx="2819400" cy="533400"/>
          </a:xfrm>
          <a:prstGeom prst="ellipse">
            <a:avLst/>
          </a:prstGeom>
          <a:solidFill>
            <a:srgbClr val="99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Data Structures</a:t>
            </a:r>
          </a:p>
        </p:txBody>
      </p:sp>
      <p:sp>
        <p:nvSpPr>
          <p:cNvPr id="10249" name="Oval 7"/>
          <p:cNvSpPr>
            <a:spLocks noChangeArrowheads="1"/>
          </p:cNvSpPr>
          <p:nvPr/>
        </p:nvSpPr>
        <p:spPr bwMode="auto">
          <a:xfrm>
            <a:off x="3581400" y="4953000"/>
            <a:ext cx="1676400" cy="762000"/>
          </a:xfrm>
          <a:prstGeom prst="ellipse">
            <a:avLst/>
          </a:prstGeom>
          <a:solidFill>
            <a:srgbClr val="99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400" b="1" dirty="0"/>
              <a:t>Fundamental</a:t>
            </a:r>
          </a:p>
          <a:p>
            <a:pPr algn="ctr" eaLnBrk="1" hangingPunct="1"/>
            <a:r>
              <a:rPr lang="en-US" altLang="en-US" sz="1400" b="1" dirty="0"/>
              <a:t> Data</a:t>
            </a:r>
          </a:p>
          <a:p>
            <a:pPr algn="ctr" eaLnBrk="1" hangingPunct="1"/>
            <a:r>
              <a:rPr lang="en-US" altLang="en-US" sz="1400" b="1" dirty="0"/>
              <a:t> Types</a:t>
            </a:r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 flipH="1">
            <a:off x="5257800" y="2438400"/>
            <a:ext cx="1447800" cy="2895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251" name="Line 9"/>
          <p:cNvSpPr>
            <a:spLocks noChangeShapeType="1"/>
          </p:cNvSpPr>
          <p:nvPr/>
        </p:nvSpPr>
        <p:spPr bwMode="auto">
          <a:xfrm>
            <a:off x="2133600" y="2438400"/>
            <a:ext cx="1447800" cy="2971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91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1B2D32-1A17-4DDD-8554-C46B6B9CDF54}" type="slidenum">
              <a:rPr lang="en-GB" altLang="en-US" sz="1400" smtClean="0">
                <a:solidFill>
                  <a:schemeClr val="bg2"/>
                </a:solidFill>
              </a:rPr>
              <a:pPr eaLnBrk="1" hangingPunct="1"/>
              <a:t>22</a:t>
            </a:fld>
            <a:endParaRPr lang="en-GB" altLang="en-US" sz="1400" smtClean="0">
              <a:solidFill>
                <a:schemeClr val="bg2"/>
              </a:solidFill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Abstract Data Types (ADTs)</a:t>
            </a:r>
            <a:endParaRPr lang="en-GB" sz="40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400" dirty="0" smtClean="0"/>
              <a:t>The most important attribute of data is its </a:t>
            </a:r>
            <a:r>
              <a:rPr lang="en-US" altLang="en-US" sz="2400" b="1" i="1" dirty="0" smtClean="0">
                <a:solidFill>
                  <a:srgbClr val="FF0066"/>
                </a:solidFill>
              </a:rPr>
              <a:t>type</a:t>
            </a:r>
            <a:r>
              <a:rPr lang="en-US" altLang="en-US" sz="2400" dirty="0" smtClean="0"/>
              <a:t>.</a:t>
            </a:r>
          </a:p>
          <a:p>
            <a:pPr eaLnBrk="1" hangingPunct="1"/>
            <a:r>
              <a:rPr lang="en-US" altLang="en-US" b="1" i="1" dirty="0">
                <a:solidFill>
                  <a:srgbClr val="FF0066"/>
                </a:solidFill>
              </a:rPr>
              <a:t>Type</a:t>
            </a:r>
            <a:r>
              <a:rPr lang="en-US" altLang="en-US" sz="2400" dirty="0" smtClean="0"/>
              <a:t> implies certain operation. It also prohibits other operations.</a:t>
            </a:r>
          </a:p>
          <a:p>
            <a:pPr eaLnBrk="1" hangingPunct="1"/>
            <a:r>
              <a:rPr lang="en-US" altLang="en-US" sz="2400" dirty="0" smtClean="0"/>
              <a:t>For example, + - * / are </a:t>
            </a:r>
            <a:r>
              <a:rPr lang="en-US" altLang="en-US" sz="2400" u="sng" dirty="0" smtClean="0"/>
              <a:t>allowed </a:t>
            </a:r>
            <a:r>
              <a:rPr lang="en-US" altLang="en-US" sz="2400" dirty="0" smtClean="0"/>
              <a:t>for types </a:t>
            </a:r>
            <a:r>
              <a:rPr lang="en-US" altLang="en-US" sz="2400" b="1" i="1" dirty="0" err="1" smtClean="0"/>
              <a:t>int</a:t>
            </a:r>
            <a:r>
              <a:rPr lang="en-US" altLang="en-US" sz="2400" dirty="0" smtClean="0"/>
              <a:t> and </a:t>
            </a:r>
            <a:r>
              <a:rPr lang="en-US" altLang="en-US" sz="2400" b="1" i="1" dirty="0" smtClean="0"/>
              <a:t>double, </a:t>
            </a:r>
            <a:r>
              <a:rPr lang="en-US" altLang="en-US" sz="2400" dirty="0" smtClean="0"/>
              <a:t>but the modulus (%) is allowed for </a:t>
            </a:r>
            <a:r>
              <a:rPr lang="en-US" altLang="en-US" sz="2400" b="1" i="1" dirty="0" err="1" smtClean="0"/>
              <a:t>int</a:t>
            </a:r>
            <a:r>
              <a:rPr lang="en-US" altLang="en-US" sz="2400" dirty="0" smtClean="0"/>
              <a:t> and </a:t>
            </a:r>
            <a:r>
              <a:rPr lang="en-US" altLang="en-US" sz="2400" u="sng" dirty="0" smtClean="0"/>
              <a:t>prohibited for </a:t>
            </a:r>
            <a:r>
              <a:rPr lang="en-US" altLang="en-US" sz="2400" b="1" i="1" u="sng" dirty="0" smtClean="0"/>
              <a:t>double</a:t>
            </a:r>
            <a:r>
              <a:rPr lang="en-US" altLang="en-US" sz="2400" dirty="0" smtClean="0"/>
              <a:t>.</a:t>
            </a:r>
          </a:p>
          <a:p>
            <a:pPr eaLnBrk="1" hangingPunct="1"/>
            <a:r>
              <a:rPr lang="en-US" altLang="en-US" sz="2400" dirty="0" smtClean="0"/>
              <a:t>When a certain data organization + its operations are not available in the language, we build it as a new data type. To be useful to many applications, we build it as an </a:t>
            </a:r>
            <a:r>
              <a:rPr lang="en-US" altLang="en-US" sz="2400" b="1" i="1" dirty="0" smtClean="0">
                <a:solidFill>
                  <a:srgbClr val="FF0066"/>
                </a:solidFill>
              </a:rPr>
              <a:t>Abstract Data Type</a:t>
            </a:r>
            <a:r>
              <a:rPr lang="en-US" altLang="en-US" sz="2400" dirty="0" smtClean="0"/>
              <a:t>.</a:t>
            </a:r>
            <a:endParaRPr lang="en-US" alt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908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247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AD60C7-ED59-4EE9-A247-4F01857C9637}" type="slidenum">
              <a:rPr lang="en-GB" altLang="en-US" sz="1400" smtClean="0">
                <a:solidFill>
                  <a:schemeClr val="bg2"/>
                </a:solidFill>
              </a:rPr>
              <a:pPr eaLnBrk="1" hangingPunct="1"/>
              <a:t>23</a:t>
            </a:fld>
            <a:endParaRPr lang="en-GB" altLang="en-US" sz="1400" smtClean="0">
              <a:solidFill>
                <a:schemeClr val="bg2"/>
              </a:solidFill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Abstract Data Types (ADTs)</a:t>
            </a:r>
            <a:endParaRPr lang="en-GB" sz="40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609600" indent="-609600" eaLnBrk="1" hangingPunct="1"/>
            <a:r>
              <a:rPr lang="en-US" altLang="en-US" sz="2400" smtClean="0"/>
              <a:t>An </a:t>
            </a:r>
            <a:r>
              <a:rPr lang="en-US" altLang="en-US" sz="2400" b="1" i="1" smtClean="0">
                <a:solidFill>
                  <a:srgbClr val="FF0066"/>
                </a:solidFill>
              </a:rPr>
              <a:t>ADT</a:t>
            </a:r>
            <a:r>
              <a:rPr lang="en-US" altLang="en-US" sz="2400" smtClean="0"/>
              <a:t> represents the logical or conceptual level of the data.</a:t>
            </a:r>
          </a:p>
          <a:p>
            <a:pPr marL="609600" indent="-609600" eaLnBrk="1" hangingPunct="1"/>
            <a:r>
              <a:rPr lang="en-US" altLang="en-US" sz="2400" smtClean="0"/>
              <a:t>It consists of: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A collection of data items in some </a:t>
            </a:r>
            <a:r>
              <a:rPr lang="en-US" altLang="en-US" sz="2400" b="1" i="1" smtClean="0">
                <a:solidFill>
                  <a:srgbClr val="FF0066"/>
                </a:solidFill>
              </a:rPr>
              <a:t>Data Structure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altLang="en-US" sz="2400" smtClean="0"/>
              <a:t>Operations (</a:t>
            </a:r>
            <a:r>
              <a:rPr lang="en-US" altLang="en-US" sz="2400" b="1" i="1" smtClean="0">
                <a:solidFill>
                  <a:srgbClr val="FF0066"/>
                </a:solidFill>
              </a:rPr>
              <a:t>algorithms</a:t>
            </a:r>
            <a:r>
              <a:rPr lang="en-US" altLang="en-US" sz="2400" smtClean="0"/>
              <a:t>) on the data items</a:t>
            </a:r>
          </a:p>
          <a:p>
            <a:pPr marL="609600" indent="-609600" eaLnBrk="1" hangingPunct="1"/>
            <a:r>
              <a:rPr lang="en-US" altLang="en-US" sz="2400" smtClean="0"/>
              <a:t>For example, a </a:t>
            </a:r>
            <a:r>
              <a:rPr lang="en-US" altLang="en-US" sz="2400" b="1" i="1" smtClean="0"/>
              <a:t>Stack </a:t>
            </a:r>
            <a:r>
              <a:rPr lang="en-US" altLang="en-US" sz="2400" smtClean="0"/>
              <a:t>supports retrieval in LIFO (Last In First Out) order. Basic operations are </a:t>
            </a:r>
            <a:r>
              <a:rPr lang="en-US" altLang="en-US" sz="2400" b="1" i="1" smtClean="0"/>
              <a:t>push</a:t>
            </a:r>
            <a:r>
              <a:rPr lang="en-US" altLang="en-US" sz="2400" smtClean="0"/>
              <a:t> and </a:t>
            </a:r>
            <a:r>
              <a:rPr lang="en-US" altLang="en-US" sz="2400" b="1" i="1" smtClean="0"/>
              <a:t>pop. </a:t>
            </a:r>
            <a:r>
              <a:rPr lang="en-US" altLang="en-US" sz="2400" smtClean="0"/>
              <a:t>It can be implemented using arrays (static or dynamic) or linked lists</a:t>
            </a:r>
          </a:p>
        </p:txBody>
      </p:sp>
    </p:spTree>
    <p:extLst>
      <p:ext uri="{BB962C8B-B14F-4D97-AF65-F5344CB8AC3E}">
        <p14:creationId xmlns:p14="http://schemas.microsoft.com/office/powerpoint/2010/main" val="134001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Abstract Data Types (ADTs)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700" dirty="0"/>
              <a:t>The Data Structure used in implementing an ADT is usually dependent on the language. </a:t>
            </a:r>
          </a:p>
          <a:p>
            <a:r>
              <a:rPr lang="en-US" altLang="en-US" sz="2700" dirty="0"/>
              <a:t>In contrast, the definition of the ADT is separated from its implementation (Data </a:t>
            </a:r>
            <a:r>
              <a:rPr lang="en-US" altLang="en-US" sz="2700" dirty="0" smtClean="0"/>
              <a:t>Abstraction) e.g</a:t>
            </a:r>
            <a:r>
              <a:rPr lang="en-US" altLang="en-US" sz="2700" dirty="0"/>
              <a:t>. ADT Stack can be implemented using a static array, a dynamic array or </a:t>
            </a:r>
            <a:r>
              <a:rPr lang="en-US" altLang="en-US" sz="2700" dirty="0" smtClean="0"/>
              <a:t>pointers. </a:t>
            </a:r>
            <a:endParaRPr lang="en-US" altLang="en-US" sz="2700" dirty="0"/>
          </a:p>
          <a:p>
            <a:r>
              <a:rPr lang="en-US" altLang="en-US" sz="2700" dirty="0"/>
              <a:t>An ADT can be </a:t>
            </a:r>
            <a:r>
              <a:rPr lang="en-US" altLang="en-US" sz="2700" dirty="0" smtClean="0"/>
              <a:t>used </a:t>
            </a:r>
            <a:r>
              <a:rPr lang="en-US" altLang="en-US" sz="2700" dirty="0"/>
              <a:t>in more than one application.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71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34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423D53-C5D4-4947-BDF4-2AFE8B219F48}" type="slidenum">
              <a:rPr lang="en-GB" altLang="en-US" sz="1400" smtClean="0">
                <a:solidFill>
                  <a:schemeClr val="bg2"/>
                </a:solidFill>
              </a:rPr>
              <a:pPr eaLnBrk="1" hangingPunct="1"/>
              <a:t>25</a:t>
            </a:fld>
            <a:endParaRPr lang="en-GB" altLang="en-US" sz="1400" dirty="0" smtClean="0">
              <a:solidFill>
                <a:schemeClr val="bg2"/>
              </a:solidFill>
            </a:endParaRP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Using ADT’s</a:t>
            </a:r>
            <a:endParaRPr lang="en-GB" smtClean="0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914400" y="2438400"/>
            <a:ext cx="762000" cy="533400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1"/>
                </a:solidFill>
              </a:rPr>
              <a:t>ADT</a:t>
            </a:r>
            <a:endParaRPr lang="en-GB" altLang="en-US" sz="1800" b="1">
              <a:solidFill>
                <a:schemeClr val="accent1"/>
              </a:solidFill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2057400" y="2438400"/>
            <a:ext cx="762000" cy="533400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1"/>
                </a:solidFill>
              </a:rPr>
              <a:t>ADT</a:t>
            </a:r>
            <a:endParaRPr lang="en-GB" altLang="en-US" sz="1800" b="1">
              <a:solidFill>
                <a:schemeClr val="accent1"/>
              </a:solidFill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3276600" y="2438400"/>
            <a:ext cx="762000" cy="533400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1"/>
                </a:solidFill>
              </a:rPr>
              <a:t>ADT</a:t>
            </a:r>
            <a:endParaRPr lang="en-GB" altLang="en-US" sz="1800" b="1">
              <a:solidFill>
                <a:schemeClr val="accent1"/>
              </a:solidFill>
            </a:endParaRP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4724400" y="2438400"/>
            <a:ext cx="762000" cy="533400"/>
          </a:xfrm>
          <a:prstGeom prst="rect">
            <a:avLst/>
          </a:prstGeom>
          <a:solidFill>
            <a:srgbClr val="3399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33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1"/>
                </a:solidFill>
              </a:rPr>
              <a:t>ADT</a:t>
            </a:r>
            <a:endParaRPr lang="en-GB" altLang="en-US" sz="1800" b="1">
              <a:solidFill>
                <a:schemeClr val="accent1"/>
              </a:solidFill>
            </a:endParaRP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6172200" y="2438400"/>
            <a:ext cx="762000" cy="533400"/>
          </a:xfrm>
          <a:prstGeom prst="rect">
            <a:avLst/>
          </a:prstGeom>
          <a:solidFill>
            <a:srgbClr val="3399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9933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b="1">
                <a:solidFill>
                  <a:schemeClr val="accent1"/>
                </a:solidFill>
              </a:rPr>
              <a:t>ADT</a:t>
            </a:r>
            <a:endParaRPr lang="en-GB" altLang="en-US" sz="1800" b="1">
              <a:solidFill>
                <a:schemeClr val="accent1"/>
              </a:solidFill>
            </a:endParaRP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1219200" y="4114800"/>
            <a:ext cx="1524000" cy="838200"/>
          </a:xfrm>
          <a:prstGeom prst="rect">
            <a:avLst/>
          </a:prstGeom>
          <a:solidFill>
            <a:srgbClr val="CC66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1"/>
                </a:solidFill>
              </a:rPr>
              <a:t>Application</a:t>
            </a:r>
            <a:endParaRPr lang="en-GB" altLang="en-US" sz="2000" b="1">
              <a:solidFill>
                <a:schemeClr val="accent1"/>
              </a:solidFill>
            </a:endParaRP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3352800" y="4114800"/>
            <a:ext cx="1600200" cy="838200"/>
          </a:xfrm>
          <a:prstGeom prst="rect">
            <a:avLst/>
          </a:prstGeom>
          <a:solidFill>
            <a:srgbClr val="CC66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1"/>
                </a:solidFill>
              </a:rPr>
              <a:t>Application</a:t>
            </a:r>
            <a:endParaRPr lang="en-GB" altLang="en-US" sz="2000" b="1">
              <a:solidFill>
                <a:schemeClr val="accent1"/>
              </a:solidFill>
            </a:endParaRPr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5486400" y="4038600"/>
            <a:ext cx="1600200" cy="914400"/>
          </a:xfrm>
          <a:prstGeom prst="rect">
            <a:avLst/>
          </a:prstGeom>
          <a:solidFill>
            <a:srgbClr val="CC66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accent1"/>
                </a:solidFill>
              </a:rPr>
              <a:t>Application</a:t>
            </a:r>
            <a:endParaRPr lang="en-GB" altLang="en-US" sz="2000" b="1">
              <a:solidFill>
                <a:schemeClr val="accent1"/>
              </a:solidFill>
            </a:endParaRPr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 flipH="1" flipV="1">
            <a:off x="1295400" y="2971800"/>
            <a:ext cx="5334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 flipV="1">
            <a:off x="2286000" y="2971800"/>
            <a:ext cx="1524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 flipH="1" flipV="1">
            <a:off x="2743200" y="2971800"/>
            <a:ext cx="11430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 flipH="1" flipV="1">
            <a:off x="3810000" y="2971800"/>
            <a:ext cx="381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 flipV="1">
            <a:off x="4572000" y="2971800"/>
            <a:ext cx="5334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 flipH="1" flipV="1">
            <a:off x="5334000" y="2971800"/>
            <a:ext cx="6858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 flipV="1">
            <a:off x="6400800" y="2971800"/>
            <a:ext cx="1524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4357" name="Rectangle 19"/>
          <p:cNvSpPr>
            <a:spLocks noChangeArrowheads="1"/>
          </p:cNvSpPr>
          <p:nvPr/>
        </p:nvSpPr>
        <p:spPr bwMode="auto">
          <a:xfrm>
            <a:off x="1143000" y="5562600"/>
            <a:ext cx="609600" cy="228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8" name="Rectangle 20"/>
          <p:cNvSpPr>
            <a:spLocks noChangeArrowheads="1"/>
          </p:cNvSpPr>
          <p:nvPr/>
        </p:nvSpPr>
        <p:spPr bwMode="auto">
          <a:xfrm>
            <a:off x="5524500" y="5562600"/>
            <a:ext cx="533400" cy="2286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1828800" y="5483225"/>
            <a:ext cx="292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800" b="1"/>
              <a:t>Standard Types/Libraries</a:t>
            </a:r>
            <a:endParaRPr lang="en-GB" altLang="en-US" sz="1800" b="1"/>
          </a:p>
        </p:txBody>
      </p:sp>
      <p:sp>
        <p:nvSpPr>
          <p:cNvPr id="14360" name="Text Box 22"/>
          <p:cNvSpPr txBox="1">
            <a:spLocks noChangeArrowheads="1"/>
          </p:cNvSpPr>
          <p:nvPr/>
        </p:nvSpPr>
        <p:spPr bwMode="auto">
          <a:xfrm>
            <a:off x="5257800" y="5483225"/>
            <a:ext cx="3124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en-US" sz="1800" b="1" dirty="0"/>
              <a:t> </a:t>
            </a:r>
            <a:r>
              <a:rPr lang="en-US" altLang="en-US" sz="1800" b="1" dirty="0" smtClean="0"/>
              <a:t>            User </a:t>
            </a:r>
            <a:r>
              <a:rPr lang="en-US" altLang="en-US" sz="1800" b="1" dirty="0"/>
              <a:t>Built ADT’s</a:t>
            </a:r>
            <a:endParaRPr lang="en-GB" altLang="en-US" sz="1800" b="1" dirty="0"/>
          </a:p>
        </p:txBody>
      </p:sp>
      <p:sp>
        <p:nvSpPr>
          <p:cNvPr id="14361" name="Freeform 23"/>
          <p:cNvSpPr>
            <a:spLocks/>
          </p:cNvSpPr>
          <p:nvPr/>
        </p:nvSpPr>
        <p:spPr bwMode="auto">
          <a:xfrm>
            <a:off x="2590800" y="1752600"/>
            <a:ext cx="2590800" cy="533400"/>
          </a:xfrm>
          <a:custGeom>
            <a:avLst/>
            <a:gdLst>
              <a:gd name="T0" fmla="*/ 2147483647 w 1632"/>
              <a:gd name="T1" fmla="*/ 2147483647 h 336"/>
              <a:gd name="T2" fmla="*/ 2147483647 w 1632"/>
              <a:gd name="T3" fmla="*/ 0 h 336"/>
              <a:gd name="T4" fmla="*/ 0 w 1632"/>
              <a:gd name="T5" fmla="*/ 2147483647 h 336"/>
              <a:gd name="T6" fmla="*/ 0 60000 65536"/>
              <a:gd name="T7" fmla="*/ 0 60000 65536"/>
              <a:gd name="T8" fmla="*/ 0 60000 65536"/>
              <a:gd name="T9" fmla="*/ 0 w 1632"/>
              <a:gd name="T10" fmla="*/ 0 h 336"/>
              <a:gd name="T11" fmla="*/ 1632 w 1632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336">
                <a:moveTo>
                  <a:pt x="1632" y="336"/>
                </a:moveTo>
                <a:cubicBezTo>
                  <a:pt x="1312" y="168"/>
                  <a:pt x="992" y="0"/>
                  <a:pt x="720" y="0"/>
                </a:cubicBezTo>
                <a:cubicBezTo>
                  <a:pt x="448" y="0"/>
                  <a:pt x="120" y="280"/>
                  <a:pt x="0" y="336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5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Classification of Abstract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According to the relationship between members </a:t>
            </a:r>
            <a:endParaRPr lang="en-GB" altLang="en-US" b="1" dirty="0">
              <a:solidFill>
                <a:schemeClr val="tx2"/>
              </a:solidFill>
            </a:endParaRPr>
          </a:p>
          <a:p>
            <a:endParaRPr lang="en-CA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71800" y="2590800"/>
            <a:ext cx="3124200" cy="5334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/>
              <a:t>Abstract Structures</a:t>
            </a:r>
            <a:endParaRPr lang="en-GB" altLang="en-US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5800" y="3581400"/>
            <a:ext cx="1219200" cy="22098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 b="1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90800" y="3581400"/>
            <a:ext cx="1219200" cy="22098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 b="1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00800" y="3581400"/>
            <a:ext cx="1295400" cy="22098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1524000" y="3048000"/>
            <a:ext cx="1447800" cy="3810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6096000" y="2971800"/>
            <a:ext cx="990600" cy="5334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76600" y="3124200"/>
            <a:ext cx="1143000" cy="3810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105400" y="3124200"/>
            <a:ext cx="304800" cy="3048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95800" y="3581400"/>
            <a:ext cx="1219200" cy="22098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12800" y="36576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Sets</a:t>
            </a:r>
            <a:endParaRPr lang="en-GB" altLang="en-US" b="1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667000" y="358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86038" y="36576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Linear</a:t>
            </a:r>
            <a:endParaRPr lang="en-GB" altLang="en-US" b="1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616450" y="3657600"/>
            <a:ext cx="998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Trees</a:t>
            </a:r>
            <a:endParaRPr lang="en-GB" altLang="en-US" b="1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396038" y="36576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Graphs</a:t>
            </a:r>
            <a:endParaRPr lang="en-GB" altLang="en-US" b="1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838200" y="4267200"/>
            <a:ext cx="990600" cy="144780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953000" y="4114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6482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2578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0292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495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2895600" y="41148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2895600" y="4572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895600" y="5029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895600" y="5486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553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162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65532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72390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056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048000" y="4343400"/>
            <a:ext cx="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3048000" y="4800600"/>
            <a:ext cx="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3048000" y="5257800"/>
            <a:ext cx="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H="1">
            <a:off x="4800600" y="4343400"/>
            <a:ext cx="2286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5181600" y="42672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4648200" y="4724400"/>
            <a:ext cx="76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4876800" y="4724400"/>
            <a:ext cx="228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>
            <a:off x="6705600" y="4419600"/>
            <a:ext cx="533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6781800" y="4267200"/>
            <a:ext cx="381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6781800" y="4648200"/>
            <a:ext cx="45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 flipH="1">
            <a:off x="6858000" y="4648200"/>
            <a:ext cx="381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6934200" y="5181600"/>
            <a:ext cx="381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705600" y="4953000"/>
            <a:ext cx="76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12192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15240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2192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990600" y="4800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28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Order of elements does not matter. Only that they are members of the same set ({1,3,4} is identical to {1,4,3}).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Can be implemented using </a:t>
            </a:r>
            <a:r>
              <a:rPr lang="en-US" altLang="en-US" sz="2800" dirty="0">
                <a:solidFill>
                  <a:srgbClr val="0000FF"/>
                </a:solidFill>
              </a:rPr>
              <a:t>arrays or linked lists.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Used </a:t>
            </a:r>
            <a:r>
              <a:rPr lang="en-US" altLang="en-US" sz="2800" dirty="0"/>
              <a:t>in problems seeking: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groups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collection</a:t>
            </a:r>
          </a:p>
          <a:p>
            <a:endParaRPr lang="en-CA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6324600" y="3124200"/>
            <a:ext cx="1219200" cy="1676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881446" y="3276599"/>
            <a:ext cx="281354" cy="2646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186246" y="3657599"/>
            <a:ext cx="281354" cy="2646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25478" y="4113246"/>
            <a:ext cx="281354" cy="2646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544124" y="3657986"/>
            <a:ext cx="281354" cy="26469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48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Linear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Sequential, one-to-one relationship.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	Examples: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0000FF"/>
                </a:solidFill>
              </a:rPr>
              <a:t>Tables, Stacks, Queues, Strings 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Can be implemented using </a:t>
            </a:r>
            <a:r>
              <a:rPr lang="en-US" altLang="en-US" dirty="0" smtClean="0">
                <a:solidFill>
                  <a:srgbClr val="0000FF"/>
                </a:solidFill>
              </a:rPr>
              <a:t>arrays and linked lists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structs</a:t>
            </a:r>
            <a:r>
              <a:rPr lang="en-US" altLang="en-US" dirty="0" smtClean="0"/>
              <a:t> and pointers).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Used in problems dealing with: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Searching, Sorting, stacking, waiting lines.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Text processing, character sequences, patterns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Arrangements, ordering, tours, sequences.</a:t>
            </a:r>
          </a:p>
          <a:p>
            <a:endParaRPr lang="en-CA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620000" y="19050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620000" y="2362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620000" y="28194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20000" y="32766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>
            <a:off x="7772400" y="2133600"/>
            <a:ext cx="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" name="Line 34"/>
          <p:cNvSpPr>
            <a:spLocks noChangeShapeType="1"/>
          </p:cNvSpPr>
          <p:nvPr/>
        </p:nvSpPr>
        <p:spPr bwMode="auto">
          <a:xfrm>
            <a:off x="7772400" y="2590800"/>
            <a:ext cx="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" name="Line 35"/>
          <p:cNvSpPr>
            <a:spLocks noChangeShapeType="1"/>
          </p:cNvSpPr>
          <p:nvPr/>
        </p:nvSpPr>
        <p:spPr bwMode="auto">
          <a:xfrm>
            <a:off x="7772400" y="3048000"/>
            <a:ext cx="0" cy="2286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65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Non-Linear, hierarchical one-to-many.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dirty="0"/>
              <a:t>	Examples: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dirty="0"/>
              <a:t>	</a:t>
            </a:r>
            <a:r>
              <a:rPr lang="en-US" altLang="en-US" sz="2800" dirty="0">
                <a:solidFill>
                  <a:srgbClr val="0000FF"/>
                </a:solidFill>
              </a:rPr>
              <a:t>Binary Trees, Binary Search Trees (BST)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Can be implemented using </a:t>
            </a:r>
            <a:r>
              <a:rPr lang="en-US" altLang="en-US" sz="2800" dirty="0">
                <a:solidFill>
                  <a:srgbClr val="0000FF"/>
                </a:solidFill>
              </a:rPr>
              <a:t>arrays, </a:t>
            </a:r>
            <a:r>
              <a:rPr lang="en-US" altLang="en-US" sz="2800" dirty="0" err="1">
                <a:solidFill>
                  <a:srgbClr val="0000FF"/>
                </a:solidFill>
              </a:rPr>
              <a:t>structs</a:t>
            </a:r>
            <a:r>
              <a:rPr lang="en-US" altLang="en-US" sz="2800" dirty="0">
                <a:solidFill>
                  <a:srgbClr val="0000FF"/>
                </a:solidFill>
              </a:rPr>
              <a:t> and </a:t>
            </a:r>
            <a:r>
              <a:rPr lang="en-US" altLang="en-US" sz="2800" dirty="0" smtClean="0">
                <a:solidFill>
                  <a:srgbClr val="0000FF"/>
                </a:solidFill>
              </a:rPr>
              <a:t>pointers</a:t>
            </a: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/>
              <a:t>Used in problems dealing with: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Searching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Hierarchy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Ancestor/descendant relationship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Classification</a:t>
            </a:r>
          </a:p>
          <a:p>
            <a:endParaRPr lang="en-CA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0104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7056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315200" y="3733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0866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553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 flipH="1">
            <a:off x="6858000" y="3581400"/>
            <a:ext cx="2286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" name="Line 37"/>
          <p:cNvSpPr>
            <a:spLocks noChangeShapeType="1"/>
          </p:cNvSpPr>
          <p:nvPr/>
        </p:nvSpPr>
        <p:spPr bwMode="auto">
          <a:xfrm>
            <a:off x="7239000" y="35052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 flipH="1">
            <a:off x="6705600" y="3962400"/>
            <a:ext cx="762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>
            <a:off x="6934200" y="3962400"/>
            <a:ext cx="228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4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Textbooks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i="1" dirty="0" smtClean="0">
                <a:ea typeface="宋体" charset="-122"/>
              </a:rPr>
              <a:t> Main book:</a:t>
            </a:r>
          </a:p>
          <a:p>
            <a:pPr lvl="1"/>
            <a:r>
              <a:rPr lang="en-CA" i="1" dirty="0"/>
              <a:t>Data Structures and Algorithms in C</a:t>
            </a:r>
            <a:r>
              <a:rPr lang="en-CA" i="1" dirty="0" smtClean="0"/>
              <a:t>++, 2</a:t>
            </a:r>
            <a:r>
              <a:rPr lang="en-CA" i="1" baseline="30000" dirty="0" smtClean="0"/>
              <a:t>nd</a:t>
            </a:r>
            <a:r>
              <a:rPr lang="en-CA" i="1" dirty="0" smtClean="0"/>
              <a:t> edition </a:t>
            </a:r>
            <a:r>
              <a:rPr lang="en-CA" i="1" dirty="0"/>
              <a:t>Goodrich, Michael T.; </a:t>
            </a:r>
            <a:r>
              <a:rPr lang="en-CA" i="1" dirty="0" err="1"/>
              <a:t>Tamassia</a:t>
            </a:r>
            <a:r>
              <a:rPr lang="en-CA" i="1" dirty="0"/>
              <a:t>, Roberto; Mount, David M</a:t>
            </a:r>
            <a:r>
              <a:rPr lang="en-CA" i="1" dirty="0" smtClean="0"/>
              <a:t>.</a:t>
            </a:r>
            <a:endParaRPr lang="en-US" altLang="zh-CN" i="1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My reference books:</a:t>
            </a:r>
          </a:p>
          <a:p>
            <a:pPr lvl="1"/>
            <a:r>
              <a:rPr lang="en-US" altLang="zh-CN" i="1" dirty="0">
                <a:ea typeface="宋体" charset="-122"/>
              </a:rPr>
              <a:t>ADTs, Data Structures, and Problem Solving with C++, Prentice Hall, Larry </a:t>
            </a:r>
            <a:r>
              <a:rPr lang="en-US" altLang="zh-CN" i="1" dirty="0" err="1" smtClean="0">
                <a:ea typeface="宋体" charset="-122"/>
              </a:rPr>
              <a:t>Nyhoff</a:t>
            </a:r>
            <a:endParaRPr lang="en-US" altLang="zh-CN" i="1" dirty="0" smtClean="0">
              <a:ea typeface="宋体" charset="-122"/>
            </a:endParaRPr>
          </a:p>
          <a:p>
            <a:pPr lvl="1"/>
            <a:r>
              <a:rPr lang="en-CA" i="1" dirty="0" smtClean="0">
                <a:ea typeface="宋体" charset="-122"/>
              </a:rPr>
              <a:t>Data Structures And Problem Solving Using C++, Mark Allen Weiss</a:t>
            </a:r>
          </a:p>
          <a:p>
            <a:pPr lvl="1"/>
            <a:r>
              <a:rPr lang="en-CA" i="1" dirty="0">
                <a:ea typeface="宋体" charset="-122"/>
              </a:rPr>
              <a:t>Data Structures and Algorithms in Java, Robert </a:t>
            </a:r>
            <a:r>
              <a:rPr lang="en-CA" i="1" dirty="0" err="1" smtClean="0">
                <a:ea typeface="宋体" charset="-122"/>
              </a:rPr>
              <a:t>Lafore</a:t>
            </a:r>
            <a:endParaRPr lang="en-CA" i="1" dirty="0" smtClean="0">
              <a:ea typeface="宋体" charset="-122"/>
            </a:endParaRPr>
          </a:p>
          <a:p>
            <a:r>
              <a:rPr lang="en-US" altLang="zh-CN" dirty="0">
                <a:ea typeface="宋体" charset="-122"/>
              </a:rPr>
              <a:t>Extra reference book:</a:t>
            </a:r>
          </a:p>
          <a:p>
            <a:pPr lvl="1"/>
            <a:r>
              <a:rPr lang="en-US" altLang="zh-CN" dirty="0" smtClean="0">
                <a:ea typeface="宋体" charset="-122"/>
              </a:rPr>
              <a:t>The C++ </a:t>
            </a:r>
            <a:r>
              <a:rPr lang="en-US" altLang="zh-CN" dirty="0" err="1" smtClean="0">
                <a:ea typeface="宋体" charset="-122"/>
              </a:rPr>
              <a:t>Porgramming</a:t>
            </a:r>
            <a:r>
              <a:rPr lang="en-US" altLang="zh-CN" dirty="0" smtClean="0">
                <a:ea typeface="宋体" charset="-122"/>
              </a:rPr>
              <a:t> language, Addison Wesley, </a:t>
            </a:r>
            <a:r>
              <a:rPr lang="en-US" altLang="zh-CN" dirty="0" err="1" smtClean="0">
                <a:ea typeface="宋体" charset="-122"/>
              </a:rPr>
              <a:t>Stroustrup</a:t>
            </a:r>
            <a:r>
              <a:rPr lang="en-US" altLang="zh-CN" dirty="0" smtClean="0">
                <a:ea typeface="宋体" charset="-122"/>
              </a:rPr>
              <a:t> --- creator of C++</a:t>
            </a:r>
          </a:p>
          <a:p>
            <a:pPr>
              <a:buFont typeface="Monotype Sorts" pitchFamily="2" charset="2"/>
              <a:buNone/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3378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Non-Linear, many-to-many.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Can be implemented using </a:t>
            </a:r>
            <a:r>
              <a:rPr lang="en-US" altLang="en-US" sz="2800" dirty="0">
                <a:solidFill>
                  <a:srgbClr val="0000FF"/>
                </a:solidFill>
              </a:rPr>
              <a:t>arrays or linked </a:t>
            </a:r>
            <a:r>
              <a:rPr lang="en-US" altLang="en-US" sz="2800" dirty="0" smtClean="0">
                <a:solidFill>
                  <a:srgbClr val="0000FF"/>
                </a:solidFill>
              </a:rPr>
              <a:t>lists</a:t>
            </a: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/>
              <a:t>Used to model a variety of problems dealing with: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Networks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Circuits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Web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Relationship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>
                <a:solidFill>
                  <a:srgbClr val="0000FF"/>
                </a:solidFill>
              </a:rPr>
              <a:t>Paths</a:t>
            </a:r>
          </a:p>
          <a:p>
            <a:endParaRPr lang="en-CA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162800" y="2438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772400" y="2667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1628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8486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3152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Line 40"/>
          <p:cNvSpPr>
            <a:spLocks noChangeShapeType="1"/>
          </p:cNvSpPr>
          <p:nvPr/>
        </p:nvSpPr>
        <p:spPr bwMode="auto">
          <a:xfrm>
            <a:off x="7315200" y="2667000"/>
            <a:ext cx="533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1" name="Line 41"/>
          <p:cNvSpPr>
            <a:spLocks noChangeShapeType="1"/>
          </p:cNvSpPr>
          <p:nvPr/>
        </p:nvSpPr>
        <p:spPr bwMode="auto">
          <a:xfrm>
            <a:off x="7391400" y="2514600"/>
            <a:ext cx="3810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2" name="Line 42"/>
          <p:cNvSpPr>
            <a:spLocks noChangeShapeType="1"/>
          </p:cNvSpPr>
          <p:nvPr/>
        </p:nvSpPr>
        <p:spPr bwMode="auto">
          <a:xfrm flipH="1">
            <a:off x="7391400" y="2895600"/>
            <a:ext cx="457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 flipH="1">
            <a:off x="7467600" y="2895600"/>
            <a:ext cx="3810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 flipH="1">
            <a:off x="7543800" y="3429000"/>
            <a:ext cx="381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3200400"/>
            <a:ext cx="762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33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7470588" cy="3810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2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Course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A fundamental computer engineering course</a:t>
            </a:r>
          </a:p>
          <a:p>
            <a:pPr>
              <a:buFont typeface="Monotype Sorts" pitchFamily="2" charset="2"/>
              <a:buNone/>
            </a:pPr>
            <a:r>
              <a:rPr lang="en-US" altLang="zh-CN" dirty="0" smtClean="0">
                <a:ea typeface="宋体" charset="-122"/>
              </a:rPr>
              <a:t>    - Essential for programming</a:t>
            </a:r>
          </a:p>
          <a:p>
            <a:pPr>
              <a:buFont typeface="Monotype Sorts" pitchFamily="2" charset="2"/>
              <a:buNone/>
            </a:pPr>
            <a:r>
              <a:rPr lang="en-US" altLang="zh-CN" dirty="0" smtClean="0">
                <a:ea typeface="宋体" charset="-122"/>
              </a:rPr>
              <a:t>    - Essential for advanced courses</a:t>
            </a:r>
          </a:p>
          <a:p>
            <a:r>
              <a:rPr lang="en-US" altLang="zh-CN" dirty="0" smtClean="0">
                <a:ea typeface="宋体" charset="-122"/>
              </a:rPr>
              <a:t>A challenging course, which needs</a:t>
            </a:r>
          </a:p>
          <a:p>
            <a:pPr>
              <a:buFont typeface="Monotype Sorts" pitchFamily="2" charset="2"/>
              <a:buNone/>
            </a:pPr>
            <a:r>
              <a:rPr lang="en-US" altLang="zh-CN" dirty="0" smtClean="0">
                <a:ea typeface="宋体" charset="-122"/>
              </a:rPr>
              <a:t>    - Mathematical and logic thinking</a:t>
            </a:r>
          </a:p>
          <a:p>
            <a:pPr>
              <a:buFont typeface="Monotype Sorts" pitchFamily="2" charset="2"/>
              <a:buNone/>
            </a:pPr>
            <a:r>
              <a:rPr lang="en-US" altLang="zh-CN" dirty="0" smtClean="0">
                <a:ea typeface="宋体" charset="-122"/>
              </a:rPr>
              <a:t>	- Programming</a:t>
            </a:r>
          </a:p>
          <a:p>
            <a:pPr>
              <a:buFont typeface="Monotype Sorts" pitchFamily="2" charset="2"/>
              <a:buNone/>
            </a:pPr>
            <a:endParaRPr lang="zh-CN" altLang="en-US" dirty="0" smtClean="0">
              <a:ea typeface="宋体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14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Course Prerequisite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dirty="0" smtClean="0">
                <a:ea typeface="新細明體" pitchFamily="18" charset="-120"/>
              </a:rPr>
              <a:t>Programming skills 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>
                <a:ea typeface="新細明體" pitchFamily="18" charset="-120"/>
              </a:rPr>
              <a:t>Need to know C++  or JAVA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>
                <a:ea typeface="新細明體" pitchFamily="18" charset="-120"/>
              </a:rPr>
              <a:t>PC programming environment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>
                <a:ea typeface="新細明體" pitchFamily="18" charset="-120"/>
              </a:rPr>
              <a:t>Good programming skills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>
                <a:ea typeface="新細明體" pitchFamily="18" charset="-120"/>
              </a:rPr>
              <a:t>Translate pseudo-codes into codes</a:t>
            </a:r>
          </a:p>
          <a:p>
            <a:pPr>
              <a:lnSpc>
                <a:spcPct val="80000"/>
              </a:lnSpc>
            </a:pPr>
            <a:r>
              <a:rPr lang="en-US" altLang="zh-TW" sz="2400" dirty="0" smtClean="0">
                <a:ea typeface="新細明體" pitchFamily="18" charset="-120"/>
              </a:rPr>
              <a:t>Basic mathematical skills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>
                <a:ea typeface="新細明體" pitchFamily="18" charset="-120"/>
              </a:rPr>
              <a:t>Solving recursive equations, manipulation of symbols, etc.</a:t>
            </a:r>
          </a:p>
          <a:p>
            <a:pPr>
              <a:lnSpc>
                <a:spcPct val="80000"/>
              </a:lnSpc>
            </a:pPr>
            <a:r>
              <a:rPr lang="en-US" altLang="zh-TW" sz="2400" dirty="0" smtClean="0">
                <a:ea typeface="新細明體" pitchFamily="18" charset="-120"/>
              </a:rPr>
              <a:t>Computer architecture</a:t>
            </a:r>
          </a:p>
          <a:p>
            <a:pPr lvl="1">
              <a:lnSpc>
                <a:spcPct val="80000"/>
              </a:lnSpc>
            </a:pPr>
            <a:r>
              <a:rPr lang="en-US" altLang="zh-TW" sz="2000" dirty="0" smtClean="0">
                <a:ea typeface="新細明體" pitchFamily="18" charset="-120"/>
              </a:rPr>
              <a:t>Pointers, storage, memory access,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490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066800"/>
          </a:xfrm>
        </p:spPr>
        <p:txBody>
          <a:bodyPr/>
          <a:lstStyle/>
          <a:p>
            <a:r>
              <a:rPr lang="en-US" altLang="zh-TW" sz="4200" smtClean="0">
                <a:ea typeface="新細明體" pitchFamily="18" charset="-120"/>
              </a:rPr>
              <a:t>Assignments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229600" cy="4530725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ea typeface="新細明體" pitchFamily="18" charset="-120"/>
              </a:rPr>
              <a:t>Lab assignments.</a:t>
            </a:r>
          </a:p>
          <a:p>
            <a:r>
              <a:rPr lang="en-US" altLang="zh-TW" dirty="0" smtClean="0">
                <a:ea typeface="新細明體" pitchFamily="18" charset="-120"/>
              </a:rPr>
              <a:t>Programming assignments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Due by time specified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Run on PC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Detailed analysis report</a:t>
            </a:r>
          </a:p>
          <a:p>
            <a:r>
              <a:rPr lang="en-US" altLang="zh-TW" dirty="0" smtClean="0">
                <a:ea typeface="新細明體" pitchFamily="18" charset="-120"/>
              </a:rPr>
              <a:t>Late policy :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Must be submitted by 12:00 am of the due date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One day late costs 10% off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Two days late costs 20% off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Three days late costs 40 % off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Four days late is not accepted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930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an effective programming method for software projects of realistic size.</a:t>
            </a:r>
          </a:p>
          <a:p>
            <a:pPr lvl="1"/>
            <a:r>
              <a:rPr lang="en-US" dirty="0" smtClean="0"/>
              <a:t>Difficulties arise not in  finding a solution, but rather in deciding on the best algorithm to use</a:t>
            </a:r>
          </a:p>
          <a:p>
            <a:pPr lvl="1"/>
            <a:r>
              <a:rPr lang="en-US" dirty="0" smtClean="0"/>
              <a:t>The greatest room for variability in algorithm design is in the way in which the data are stored:</a:t>
            </a:r>
          </a:p>
          <a:p>
            <a:pPr lvl="2"/>
            <a:r>
              <a:rPr lang="en-US" dirty="0" smtClean="0"/>
              <a:t>How they are arranged in relation to each other</a:t>
            </a:r>
          </a:p>
          <a:p>
            <a:pPr lvl="2"/>
            <a:r>
              <a:rPr lang="en-US" dirty="0" smtClean="0"/>
              <a:t>Which data are kept in memory</a:t>
            </a:r>
          </a:p>
          <a:p>
            <a:pPr lvl="2"/>
            <a:r>
              <a:rPr lang="en-US" dirty="0" smtClean="0"/>
              <a:t>Which are calculated when needed</a:t>
            </a:r>
          </a:p>
          <a:p>
            <a:pPr lvl="2"/>
            <a:r>
              <a:rPr lang="en-US" dirty="0" smtClean="0"/>
              <a:t>Which are kept in files, and how the files are arranged</a:t>
            </a:r>
          </a:p>
          <a:p>
            <a:r>
              <a:rPr lang="en-US" dirty="0" smtClean="0"/>
              <a:t>Present several ideas for data organization and several algorithms for important data processing tasks such as sorting and searching.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93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87656" y="5867400"/>
            <a:ext cx="1217613" cy="5334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*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1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D8973C-86B4-410D-98E8-A16A6F8AD41B}" type="slidenum">
              <a:rPr lang="en-US" altLang="zh-CN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zh-CN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Course Outline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Program development process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Data modeling and ADT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OOP and classes 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Arrays, </a:t>
            </a:r>
            <a:r>
              <a:rPr lang="en-US" altLang="zh-TW" sz="2000" dirty="0">
                <a:ea typeface="新細明體" pitchFamily="18" charset="-120"/>
              </a:rPr>
              <a:t>R</a:t>
            </a:r>
            <a:r>
              <a:rPr lang="en-US" altLang="zh-TW" sz="2000" dirty="0" smtClean="0">
                <a:ea typeface="新細明體" pitchFamily="18" charset="-120"/>
              </a:rPr>
              <a:t>ecords and Sets</a:t>
            </a:r>
          </a:p>
          <a:p>
            <a:pPr>
              <a:lnSpc>
                <a:spcPct val="90000"/>
              </a:lnSpc>
            </a:pPr>
            <a:r>
              <a:rPr lang="en-US" altLang="zh-TW" sz="2000" dirty="0">
                <a:ea typeface="新細明體" pitchFamily="18" charset="-120"/>
              </a:rPr>
              <a:t>Linked </a:t>
            </a:r>
            <a:r>
              <a:rPr lang="en-US" altLang="zh-TW" sz="2000" dirty="0" smtClean="0">
                <a:ea typeface="新細明體" pitchFamily="18" charset="-120"/>
              </a:rPr>
              <a:t>Lists</a:t>
            </a:r>
          </a:p>
          <a:p>
            <a:pPr>
              <a:lnSpc>
                <a:spcPct val="90000"/>
              </a:lnSpc>
            </a:pPr>
            <a:r>
              <a:rPr lang="en-US" altLang="zh-TW" sz="2000" dirty="0">
                <a:ea typeface="新細明體" pitchFamily="18" charset="-120"/>
              </a:rPr>
              <a:t>Recursion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Stacks and Queues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Trees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Sorting and Searching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Graphs</a:t>
            </a:r>
          </a:p>
          <a:p>
            <a:pPr>
              <a:lnSpc>
                <a:spcPct val="90000"/>
              </a:lnSpc>
            </a:pPr>
            <a:endParaRPr lang="en-US" altLang="zh-TW" sz="2000" dirty="0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8153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Grading system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Final exam ..................................... 75 degrees</a:t>
            </a:r>
          </a:p>
          <a:p>
            <a:r>
              <a:rPr lang="de-DE" dirty="0" smtClean="0"/>
              <a:t>Mid-term   ...................................... 20 degrees</a:t>
            </a:r>
          </a:p>
          <a:p>
            <a:r>
              <a:rPr lang="de-DE" dirty="0" smtClean="0"/>
              <a:t>Lab and practical exam.................. 20 degrees</a:t>
            </a:r>
          </a:p>
          <a:p>
            <a:r>
              <a:rPr lang="de-DE" smtClean="0"/>
              <a:t>Project ........................................... </a:t>
            </a:r>
            <a:r>
              <a:rPr lang="de-DE" dirty="0" smtClean="0"/>
              <a:t>10 degrees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1444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3829</TotalTime>
  <Words>1404</Words>
  <Application>Microsoft Office PowerPoint</Application>
  <PresentationFormat>On-screen Show (4:3)</PresentationFormat>
  <Paragraphs>277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新細明體</vt:lpstr>
      <vt:lpstr>宋体</vt:lpstr>
      <vt:lpstr>Arial</vt:lpstr>
      <vt:lpstr>Calibri</vt:lpstr>
      <vt:lpstr>Century Schoolbook</vt:lpstr>
      <vt:lpstr>Monotype Sorts</vt:lpstr>
      <vt:lpstr>Times New Roman</vt:lpstr>
      <vt:lpstr>Wingdings</vt:lpstr>
      <vt:lpstr>Wingdings 2</vt:lpstr>
      <vt:lpstr>Oriel</vt:lpstr>
      <vt:lpstr>Data Structures </vt:lpstr>
      <vt:lpstr>Instructors</vt:lpstr>
      <vt:lpstr>Textbooks</vt:lpstr>
      <vt:lpstr>Course Overview</vt:lpstr>
      <vt:lpstr>Course Prerequisite</vt:lpstr>
      <vt:lpstr>Assignments</vt:lpstr>
      <vt:lpstr>Course Objectives</vt:lpstr>
      <vt:lpstr>Course Outline</vt:lpstr>
      <vt:lpstr>Grading system</vt:lpstr>
      <vt:lpstr>Program Development Process</vt:lpstr>
      <vt:lpstr>Software Development Cycle</vt:lpstr>
      <vt:lpstr>Developing a Software System</vt:lpstr>
      <vt:lpstr>Developing a Software System (cont.)</vt:lpstr>
      <vt:lpstr>Developing a Software System (cont.)</vt:lpstr>
      <vt:lpstr>Characteristics of a Good Program</vt:lpstr>
      <vt:lpstr>Characteristics of a Good Program (cont.)</vt:lpstr>
      <vt:lpstr>Programing Style</vt:lpstr>
      <vt:lpstr>Data Modeling &amp; ADTs</vt:lpstr>
      <vt:lpstr>Data Modeling</vt:lpstr>
      <vt:lpstr>Data Modeling</vt:lpstr>
      <vt:lpstr>The Data Cone</vt:lpstr>
      <vt:lpstr>Abstract Data Types (ADTs)</vt:lpstr>
      <vt:lpstr>Abstract Data Types (ADTs)</vt:lpstr>
      <vt:lpstr>Abstract Data Types (ADTs)</vt:lpstr>
      <vt:lpstr>Using ADT’s</vt:lpstr>
      <vt:lpstr>A Classification of Abstract Structures</vt:lpstr>
      <vt:lpstr>Sets</vt:lpstr>
      <vt:lpstr>Linear Structures</vt:lpstr>
      <vt:lpstr>Trees</vt:lpstr>
      <vt:lpstr>Graphs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Structue</dc:title>
  <dc:creator>shimaa</dc:creator>
  <cp:lastModifiedBy>Sara</cp:lastModifiedBy>
  <cp:revision>35</cp:revision>
  <dcterms:created xsi:type="dcterms:W3CDTF">2014-10-09T08:56:10Z</dcterms:created>
  <dcterms:modified xsi:type="dcterms:W3CDTF">2015-09-28T08:16:59Z</dcterms:modified>
</cp:coreProperties>
</file>